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2" r:id="rId2"/>
    <p:sldId id="264" r:id="rId3"/>
    <p:sldId id="259" r:id="rId4"/>
    <p:sldId id="290" r:id="rId5"/>
    <p:sldId id="274" r:id="rId6"/>
    <p:sldId id="284" r:id="rId7"/>
    <p:sldId id="283" r:id="rId8"/>
    <p:sldId id="261" r:id="rId9"/>
    <p:sldId id="263" r:id="rId10"/>
    <p:sldId id="288" r:id="rId11"/>
    <p:sldId id="289" r:id="rId12"/>
    <p:sldId id="285" r:id="rId13"/>
    <p:sldId id="286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3" autoAdjust="0"/>
    <p:restoredTop sz="94607" autoAdjust="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3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4D51BC-BC40-472B-9FB9-FC9946CF74C7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9E1D7B09-4031-43C4-B69E-F10EB3B2079C}">
      <dgm:prSet phldrT="[Text]"/>
      <dgm:spPr/>
      <dgm:t>
        <a:bodyPr/>
        <a:lstStyle/>
        <a:p>
          <a:r>
            <a:rPr lang="es-EC" dirty="0"/>
            <a:t>Calculo automático de estadísticas</a:t>
          </a:r>
          <a:endParaRPr lang="es-PA" dirty="0"/>
        </a:p>
      </dgm:t>
    </dgm:pt>
    <dgm:pt modelId="{E1F84690-5C67-4A29-A0BD-FC0233E0D71E}" type="parTrans" cxnId="{A8450096-071F-48CF-83B8-FD57E989D2BE}">
      <dgm:prSet/>
      <dgm:spPr/>
      <dgm:t>
        <a:bodyPr/>
        <a:lstStyle/>
        <a:p>
          <a:endParaRPr lang="es-PA"/>
        </a:p>
      </dgm:t>
    </dgm:pt>
    <dgm:pt modelId="{D6437256-88E6-4770-9A0C-0C8EED4399DF}" type="sibTrans" cxnId="{A8450096-071F-48CF-83B8-FD57E989D2BE}">
      <dgm:prSet/>
      <dgm:spPr/>
      <dgm:t>
        <a:bodyPr/>
        <a:lstStyle/>
        <a:p>
          <a:endParaRPr lang="es-PA"/>
        </a:p>
      </dgm:t>
    </dgm:pt>
    <dgm:pt modelId="{4A678B0F-3C32-4EC7-B21F-2E1A182B5528}">
      <dgm:prSet phldrT="[Text]"/>
      <dgm:spPr/>
      <dgm:t>
        <a:bodyPr/>
        <a:lstStyle/>
        <a:p>
          <a:r>
            <a:rPr lang="es-EC" dirty="0"/>
            <a:t>Sistema de notificaciones</a:t>
          </a:r>
          <a:endParaRPr lang="es-PA" dirty="0"/>
        </a:p>
      </dgm:t>
    </dgm:pt>
    <dgm:pt modelId="{2BD36A36-0893-420D-A929-2C1A77CC5B5F}" type="parTrans" cxnId="{77102627-223B-4304-9BE8-FED8887E8E4D}">
      <dgm:prSet/>
      <dgm:spPr/>
      <dgm:t>
        <a:bodyPr/>
        <a:lstStyle/>
        <a:p>
          <a:endParaRPr lang="es-PA"/>
        </a:p>
      </dgm:t>
    </dgm:pt>
    <dgm:pt modelId="{A0BD6426-BA18-4F07-9EBF-DE58440D9AE7}" type="sibTrans" cxnId="{77102627-223B-4304-9BE8-FED8887E8E4D}">
      <dgm:prSet/>
      <dgm:spPr/>
      <dgm:t>
        <a:bodyPr/>
        <a:lstStyle/>
        <a:p>
          <a:endParaRPr lang="es-PA"/>
        </a:p>
      </dgm:t>
    </dgm:pt>
    <dgm:pt modelId="{5F8CE929-968C-48CD-8F90-336C516C808A}">
      <dgm:prSet phldrT="[Text]"/>
      <dgm:spPr/>
      <dgm:t>
        <a:bodyPr/>
        <a:lstStyle/>
        <a:p>
          <a:r>
            <a:rPr lang="es-EC" dirty="0"/>
            <a:t>Publicación de noticias y artículos </a:t>
          </a:r>
          <a:endParaRPr lang="es-PA" dirty="0"/>
        </a:p>
      </dgm:t>
    </dgm:pt>
    <dgm:pt modelId="{BFC53C76-F534-4680-A880-2B41E38CBB54}" type="parTrans" cxnId="{A72715F4-1E74-4452-AF97-8DE602F47826}">
      <dgm:prSet/>
      <dgm:spPr/>
      <dgm:t>
        <a:bodyPr/>
        <a:lstStyle/>
        <a:p>
          <a:endParaRPr lang="es-PA"/>
        </a:p>
      </dgm:t>
    </dgm:pt>
    <dgm:pt modelId="{C0CAA454-133C-43CB-B8E6-0F7AC4781ED3}" type="sibTrans" cxnId="{A72715F4-1E74-4452-AF97-8DE602F47826}">
      <dgm:prSet/>
      <dgm:spPr/>
      <dgm:t>
        <a:bodyPr/>
        <a:lstStyle/>
        <a:p>
          <a:endParaRPr lang="es-PA"/>
        </a:p>
      </dgm:t>
    </dgm:pt>
    <dgm:pt modelId="{87796DE5-98E7-4AB8-95C6-16457F55496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EC" b="0" dirty="0"/>
            <a:t>Autenticación de usuarios</a:t>
          </a:r>
          <a:endParaRPr lang="es-PA" b="0" dirty="0"/>
        </a:p>
      </dgm:t>
    </dgm:pt>
    <dgm:pt modelId="{947DBACF-D3B9-48AE-9079-C6FE91133988}" type="parTrans" cxnId="{B8515B76-F4B9-4575-82AA-7E41EF6C3365}">
      <dgm:prSet/>
      <dgm:spPr/>
      <dgm:t>
        <a:bodyPr/>
        <a:lstStyle/>
        <a:p>
          <a:endParaRPr lang="es-PA"/>
        </a:p>
      </dgm:t>
    </dgm:pt>
    <dgm:pt modelId="{B6F7CE49-2329-4471-97E5-0D6ABE6F52A8}" type="sibTrans" cxnId="{B8515B76-F4B9-4575-82AA-7E41EF6C3365}">
      <dgm:prSet/>
      <dgm:spPr/>
      <dgm:t>
        <a:bodyPr/>
        <a:lstStyle/>
        <a:p>
          <a:endParaRPr lang="es-PA"/>
        </a:p>
      </dgm:t>
    </dgm:pt>
    <dgm:pt modelId="{96647C4A-2505-4077-A32D-C02C36E47B2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EC" b="0" dirty="0"/>
            <a:t>Gestión de informes </a:t>
          </a:r>
          <a:endParaRPr lang="es-PA" b="0" dirty="0"/>
        </a:p>
      </dgm:t>
    </dgm:pt>
    <dgm:pt modelId="{DFF4DF27-76F3-46F8-8EC4-96A5093B1A16}" type="parTrans" cxnId="{57DB394E-5E34-4775-AB2E-7F8F2632D069}">
      <dgm:prSet/>
      <dgm:spPr/>
      <dgm:t>
        <a:bodyPr/>
        <a:lstStyle/>
        <a:p>
          <a:endParaRPr lang="es-PA"/>
        </a:p>
      </dgm:t>
    </dgm:pt>
    <dgm:pt modelId="{FBCCEBB4-BC2D-4C1A-984F-4D6C916F3147}" type="sibTrans" cxnId="{57DB394E-5E34-4775-AB2E-7F8F2632D069}">
      <dgm:prSet/>
      <dgm:spPr/>
      <dgm:t>
        <a:bodyPr/>
        <a:lstStyle/>
        <a:p>
          <a:endParaRPr lang="es-PA"/>
        </a:p>
      </dgm:t>
    </dgm:pt>
    <dgm:pt modelId="{1563110F-1A00-45EA-8E39-4B9185CE487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EC" b="0" dirty="0"/>
            <a:t>Manejo de la Memoria Anual de la Facultad</a:t>
          </a:r>
          <a:endParaRPr lang="es-PA" b="0" dirty="0"/>
        </a:p>
      </dgm:t>
    </dgm:pt>
    <dgm:pt modelId="{FF13FA7F-5B7F-406E-B432-91371199F0B4}" type="parTrans" cxnId="{9CDAB2A1-5A50-4036-B590-D5DB1F0EB9D1}">
      <dgm:prSet/>
      <dgm:spPr/>
      <dgm:t>
        <a:bodyPr/>
        <a:lstStyle/>
        <a:p>
          <a:endParaRPr lang="es-PA"/>
        </a:p>
      </dgm:t>
    </dgm:pt>
    <dgm:pt modelId="{CE339F0A-FEAB-47E8-B48C-C21446ECA53C}" type="sibTrans" cxnId="{9CDAB2A1-5A50-4036-B590-D5DB1F0EB9D1}">
      <dgm:prSet/>
      <dgm:spPr/>
      <dgm:t>
        <a:bodyPr/>
        <a:lstStyle/>
        <a:p>
          <a:endParaRPr lang="es-PA"/>
        </a:p>
      </dgm:t>
    </dgm:pt>
    <dgm:pt modelId="{0DBB7ECF-7ADB-49F3-BCCA-4312349ABC48}" type="pres">
      <dgm:prSet presAssocID="{0B4D51BC-BC40-472B-9FB9-FC9946CF74C7}" presName="Name0" presStyleCnt="0">
        <dgm:presLayoutVars>
          <dgm:resizeHandles/>
        </dgm:presLayoutVars>
      </dgm:prSet>
      <dgm:spPr/>
    </dgm:pt>
    <dgm:pt modelId="{9BEE1E47-3306-4E36-B5E4-6B5E3F65BEDD}" type="pres">
      <dgm:prSet presAssocID="{87796DE5-98E7-4AB8-95C6-16457F554966}" presName="text" presStyleLbl="node1" presStyleIdx="0" presStyleCnt="6" custScaleX="214174">
        <dgm:presLayoutVars>
          <dgm:bulletEnabled val="1"/>
        </dgm:presLayoutVars>
      </dgm:prSet>
      <dgm:spPr/>
    </dgm:pt>
    <dgm:pt modelId="{384AF755-DF50-4D41-986C-70FF27BD99C7}" type="pres">
      <dgm:prSet presAssocID="{B6F7CE49-2329-4471-97E5-0D6ABE6F52A8}" presName="space" presStyleCnt="0"/>
      <dgm:spPr/>
    </dgm:pt>
    <dgm:pt modelId="{DBD74828-AF25-44CF-BC4A-83122C0DBC13}" type="pres">
      <dgm:prSet presAssocID="{96647C4A-2505-4077-A32D-C02C36E47B25}" presName="text" presStyleLbl="node1" presStyleIdx="1" presStyleCnt="6" custScaleX="256537">
        <dgm:presLayoutVars>
          <dgm:bulletEnabled val="1"/>
        </dgm:presLayoutVars>
      </dgm:prSet>
      <dgm:spPr/>
    </dgm:pt>
    <dgm:pt modelId="{1ED86DEE-AEDB-480C-8A24-1CD95489ED33}" type="pres">
      <dgm:prSet presAssocID="{FBCCEBB4-BC2D-4C1A-984F-4D6C916F3147}" presName="space" presStyleCnt="0"/>
      <dgm:spPr/>
    </dgm:pt>
    <dgm:pt modelId="{2E55A0D3-3B41-48C4-969F-EC4807108715}" type="pres">
      <dgm:prSet presAssocID="{1563110F-1A00-45EA-8E39-4B9185CE487D}" presName="text" presStyleLbl="node1" presStyleIdx="2" presStyleCnt="6" custScaleX="128268">
        <dgm:presLayoutVars>
          <dgm:bulletEnabled val="1"/>
        </dgm:presLayoutVars>
      </dgm:prSet>
      <dgm:spPr/>
    </dgm:pt>
    <dgm:pt modelId="{2E69E7C4-4529-4928-BD18-26846FB4E82A}" type="pres">
      <dgm:prSet presAssocID="{CE339F0A-FEAB-47E8-B48C-C21446ECA53C}" presName="space" presStyleCnt="0"/>
      <dgm:spPr/>
    </dgm:pt>
    <dgm:pt modelId="{71C10002-5B0E-4D13-B965-A93DEDDBDEAD}" type="pres">
      <dgm:prSet presAssocID="{9E1D7B09-4031-43C4-B69E-F10EB3B2079C}" presName="text" presStyleLbl="node1" presStyleIdx="3" presStyleCnt="6" custScaleX="153022">
        <dgm:presLayoutVars>
          <dgm:bulletEnabled val="1"/>
        </dgm:presLayoutVars>
      </dgm:prSet>
      <dgm:spPr/>
    </dgm:pt>
    <dgm:pt modelId="{45A1AF08-BEAD-423A-9FCA-45D954D2D961}" type="pres">
      <dgm:prSet presAssocID="{D6437256-88E6-4770-9A0C-0C8EED4399DF}" presName="space" presStyleCnt="0"/>
      <dgm:spPr/>
    </dgm:pt>
    <dgm:pt modelId="{B14A2543-0944-49E5-98F0-BCB0ABB28A56}" type="pres">
      <dgm:prSet presAssocID="{4A678B0F-3C32-4EC7-B21F-2E1A182B5528}" presName="text" presStyleLbl="node1" presStyleIdx="4" presStyleCnt="6" custScaleX="207672">
        <dgm:presLayoutVars>
          <dgm:bulletEnabled val="1"/>
        </dgm:presLayoutVars>
      </dgm:prSet>
      <dgm:spPr/>
    </dgm:pt>
    <dgm:pt modelId="{91FC1BD0-4605-44A4-ACFA-B57252CAA417}" type="pres">
      <dgm:prSet presAssocID="{A0BD6426-BA18-4F07-9EBF-DE58440D9AE7}" presName="space" presStyleCnt="0"/>
      <dgm:spPr/>
    </dgm:pt>
    <dgm:pt modelId="{A5DBE9C5-684D-4C58-AE97-986A05CA8D15}" type="pres">
      <dgm:prSet presAssocID="{5F8CE929-968C-48CD-8F90-336C516C808A}" presName="text" presStyleLbl="node1" presStyleIdx="5" presStyleCnt="6" custScaleX="156806">
        <dgm:presLayoutVars>
          <dgm:bulletEnabled val="1"/>
        </dgm:presLayoutVars>
      </dgm:prSet>
      <dgm:spPr/>
    </dgm:pt>
  </dgm:ptLst>
  <dgm:cxnLst>
    <dgm:cxn modelId="{03AC530F-B112-4BBB-8A87-50EADCB3E0E3}" type="presOf" srcId="{0B4D51BC-BC40-472B-9FB9-FC9946CF74C7}" destId="{0DBB7ECF-7ADB-49F3-BCCA-4312349ABC48}" srcOrd="0" destOrd="0" presId="urn:diagrams.loki3.com/VaryingWidthList"/>
    <dgm:cxn modelId="{33F6761D-4604-4C37-A606-EC16F51ED938}" type="presOf" srcId="{5F8CE929-968C-48CD-8F90-336C516C808A}" destId="{A5DBE9C5-684D-4C58-AE97-986A05CA8D15}" srcOrd="0" destOrd="0" presId="urn:diagrams.loki3.com/VaryingWidthList"/>
    <dgm:cxn modelId="{77102627-223B-4304-9BE8-FED8887E8E4D}" srcId="{0B4D51BC-BC40-472B-9FB9-FC9946CF74C7}" destId="{4A678B0F-3C32-4EC7-B21F-2E1A182B5528}" srcOrd="4" destOrd="0" parTransId="{2BD36A36-0893-420D-A929-2C1A77CC5B5F}" sibTransId="{A0BD6426-BA18-4F07-9EBF-DE58440D9AE7}"/>
    <dgm:cxn modelId="{D637232A-9D07-4010-9C19-FCA06B03FF2C}" type="presOf" srcId="{87796DE5-98E7-4AB8-95C6-16457F554966}" destId="{9BEE1E47-3306-4E36-B5E4-6B5E3F65BEDD}" srcOrd="0" destOrd="0" presId="urn:diagrams.loki3.com/VaryingWidthList"/>
    <dgm:cxn modelId="{3928E66C-4286-4D85-8235-9DDFDEF95A91}" type="presOf" srcId="{9E1D7B09-4031-43C4-B69E-F10EB3B2079C}" destId="{71C10002-5B0E-4D13-B965-A93DEDDBDEAD}" srcOrd="0" destOrd="0" presId="urn:diagrams.loki3.com/VaryingWidthList"/>
    <dgm:cxn modelId="{57DB394E-5E34-4775-AB2E-7F8F2632D069}" srcId="{0B4D51BC-BC40-472B-9FB9-FC9946CF74C7}" destId="{96647C4A-2505-4077-A32D-C02C36E47B25}" srcOrd="1" destOrd="0" parTransId="{DFF4DF27-76F3-46F8-8EC4-96A5093B1A16}" sibTransId="{FBCCEBB4-BC2D-4C1A-984F-4D6C916F3147}"/>
    <dgm:cxn modelId="{F5B8D871-AA6D-4924-8FFC-D784FF0AD659}" type="presOf" srcId="{4A678B0F-3C32-4EC7-B21F-2E1A182B5528}" destId="{B14A2543-0944-49E5-98F0-BCB0ABB28A56}" srcOrd="0" destOrd="0" presId="urn:diagrams.loki3.com/VaryingWidthList"/>
    <dgm:cxn modelId="{B8515B76-F4B9-4575-82AA-7E41EF6C3365}" srcId="{0B4D51BC-BC40-472B-9FB9-FC9946CF74C7}" destId="{87796DE5-98E7-4AB8-95C6-16457F554966}" srcOrd="0" destOrd="0" parTransId="{947DBACF-D3B9-48AE-9079-C6FE91133988}" sibTransId="{B6F7CE49-2329-4471-97E5-0D6ABE6F52A8}"/>
    <dgm:cxn modelId="{A8450096-071F-48CF-83B8-FD57E989D2BE}" srcId="{0B4D51BC-BC40-472B-9FB9-FC9946CF74C7}" destId="{9E1D7B09-4031-43C4-B69E-F10EB3B2079C}" srcOrd="3" destOrd="0" parTransId="{E1F84690-5C67-4A29-A0BD-FC0233E0D71E}" sibTransId="{D6437256-88E6-4770-9A0C-0C8EED4399DF}"/>
    <dgm:cxn modelId="{9CDAB2A1-5A50-4036-B590-D5DB1F0EB9D1}" srcId="{0B4D51BC-BC40-472B-9FB9-FC9946CF74C7}" destId="{1563110F-1A00-45EA-8E39-4B9185CE487D}" srcOrd="2" destOrd="0" parTransId="{FF13FA7F-5B7F-406E-B432-91371199F0B4}" sibTransId="{CE339F0A-FEAB-47E8-B48C-C21446ECA53C}"/>
    <dgm:cxn modelId="{5E9EC3B0-F654-43E7-A135-3BF870569B51}" type="presOf" srcId="{96647C4A-2505-4077-A32D-C02C36E47B25}" destId="{DBD74828-AF25-44CF-BC4A-83122C0DBC13}" srcOrd="0" destOrd="0" presId="urn:diagrams.loki3.com/VaryingWidthList"/>
    <dgm:cxn modelId="{D15BDBCB-6C72-4C18-9B6C-060F54EDC248}" type="presOf" srcId="{1563110F-1A00-45EA-8E39-4B9185CE487D}" destId="{2E55A0D3-3B41-48C4-969F-EC4807108715}" srcOrd="0" destOrd="0" presId="urn:diagrams.loki3.com/VaryingWidthList"/>
    <dgm:cxn modelId="{A72715F4-1E74-4452-AF97-8DE602F47826}" srcId="{0B4D51BC-BC40-472B-9FB9-FC9946CF74C7}" destId="{5F8CE929-968C-48CD-8F90-336C516C808A}" srcOrd="5" destOrd="0" parTransId="{BFC53C76-F534-4680-A880-2B41E38CBB54}" sibTransId="{C0CAA454-133C-43CB-B8E6-0F7AC4781ED3}"/>
    <dgm:cxn modelId="{29DE5CF9-C762-4FE7-8F65-7818546B4EB2}" type="presParOf" srcId="{0DBB7ECF-7ADB-49F3-BCCA-4312349ABC48}" destId="{9BEE1E47-3306-4E36-B5E4-6B5E3F65BEDD}" srcOrd="0" destOrd="0" presId="urn:diagrams.loki3.com/VaryingWidthList"/>
    <dgm:cxn modelId="{BB401E61-D280-4E8E-BBBB-F935A6F3D3D9}" type="presParOf" srcId="{0DBB7ECF-7ADB-49F3-BCCA-4312349ABC48}" destId="{384AF755-DF50-4D41-986C-70FF27BD99C7}" srcOrd="1" destOrd="0" presId="urn:diagrams.loki3.com/VaryingWidthList"/>
    <dgm:cxn modelId="{C5AFD411-2DC0-4D8F-9E9B-AF57F8FAE5B0}" type="presParOf" srcId="{0DBB7ECF-7ADB-49F3-BCCA-4312349ABC48}" destId="{DBD74828-AF25-44CF-BC4A-83122C0DBC13}" srcOrd="2" destOrd="0" presId="urn:diagrams.loki3.com/VaryingWidthList"/>
    <dgm:cxn modelId="{3DFEB25F-BF58-4CE6-BEEA-37B306F0C4A6}" type="presParOf" srcId="{0DBB7ECF-7ADB-49F3-BCCA-4312349ABC48}" destId="{1ED86DEE-AEDB-480C-8A24-1CD95489ED33}" srcOrd="3" destOrd="0" presId="urn:diagrams.loki3.com/VaryingWidthList"/>
    <dgm:cxn modelId="{079A6A4F-19EB-4398-962C-3475F3894C94}" type="presParOf" srcId="{0DBB7ECF-7ADB-49F3-BCCA-4312349ABC48}" destId="{2E55A0D3-3B41-48C4-969F-EC4807108715}" srcOrd="4" destOrd="0" presId="urn:diagrams.loki3.com/VaryingWidthList"/>
    <dgm:cxn modelId="{A9C1E424-E670-404A-8FC6-700FE6F797D9}" type="presParOf" srcId="{0DBB7ECF-7ADB-49F3-BCCA-4312349ABC48}" destId="{2E69E7C4-4529-4928-BD18-26846FB4E82A}" srcOrd="5" destOrd="0" presId="urn:diagrams.loki3.com/VaryingWidthList"/>
    <dgm:cxn modelId="{201C4159-7E4F-481C-AE97-76B1331A02F7}" type="presParOf" srcId="{0DBB7ECF-7ADB-49F3-BCCA-4312349ABC48}" destId="{71C10002-5B0E-4D13-B965-A93DEDDBDEAD}" srcOrd="6" destOrd="0" presId="urn:diagrams.loki3.com/VaryingWidthList"/>
    <dgm:cxn modelId="{B13D9DB8-7C6E-4F30-8427-0EE1E6677AE4}" type="presParOf" srcId="{0DBB7ECF-7ADB-49F3-BCCA-4312349ABC48}" destId="{45A1AF08-BEAD-423A-9FCA-45D954D2D961}" srcOrd="7" destOrd="0" presId="urn:diagrams.loki3.com/VaryingWidthList"/>
    <dgm:cxn modelId="{3165FBC4-EC1D-4FD7-BFE4-633E5D44B835}" type="presParOf" srcId="{0DBB7ECF-7ADB-49F3-BCCA-4312349ABC48}" destId="{B14A2543-0944-49E5-98F0-BCB0ABB28A56}" srcOrd="8" destOrd="0" presId="urn:diagrams.loki3.com/VaryingWidthList"/>
    <dgm:cxn modelId="{E066154E-3C5C-4B85-862B-A1489F4E6122}" type="presParOf" srcId="{0DBB7ECF-7ADB-49F3-BCCA-4312349ABC48}" destId="{91FC1BD0-4605-44A4-ACFA-B57252CAA417}" srcOrd="9" destOrd="0" presId="urn:diagrams.loki3.com/VaryingWidthList"/>
    <dgm:cxn modelId="{854CAA66-6D77-4C2B-A8F3-603A0858646B}" type="presParOf" srcId="{0DBB7ECF-7ADB-49F3-BCCA-4312349ABC48}" destId="{A5DBE9C5-684D-4C58-AE97-986A05CA8D15}" srcOrd="1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E1E47-3306-4E36-B5E4-6B5E3F65BEDD}">
      <dsp:nvSpPr>
        <dsp:cNvPr id="0" name=""/>
        <dsp:cNvSpPr/>
      </dsp:nvSpPr>
      <dsp:spPr>
        <a:xfrm>
          <a:off x="511063" y="1340"/>
          <a:ext cx="3951510" cy="78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EC" sz="2300" b="0" kern="1200" dirty="0"/>
            <a:t>Autenticación de usuarios</a:t>
          </a:r>
          <a:endParaRPr lang="es-PA" sz="2300" b="0" kern="1200" dirty="0"/>
        </a:p>
      </dsp:txBody>
      <dsp:txXfrm>
        <a:off x="511063" y="1340"/>
        <a:ext cx="3951510" cy="780433"/>
      </dsp:txXfrm>
    </dsp:sp>
    <dsp:sp modelId="{DBD74828-AF25-44CF-BC4A-83122C0DBC13}">
      <dsp:nvSpPr>
        <dsp:cNvPr id="0" name=""/>
        <dsp:cNvSpPr/>
      </dsp:nvSpPr>
      <dsp:spPr>
        <a:xfrm>
          <a:off x="524310" y="820795"/>
          <a:ext cx="3925016" cy="78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EC" sz="2300" b="0" kern="1200" dirty="0"/>
            <a:t>Gestión de informes </a:t>
          </a:r>
          <a:endParaRPr lang="es-PA" sz="2300" b="0" kern="1200" dirty="0"/>
        </a:p>
      </dsp:txBody>
      <dsp:txXfrm>
        <a:off x="524310" y="820795"/>
        <a:ext cx="3925016" cy="780433"/>
      </dsp:txXfrm>
    </dsp:sp>
    <dsp:sp modelId="{2E55A0D3-3B41-48C4-969F-EC4807108715}">
      <dsp:nvSpPr>
        <dsp:cNvPr id="0" name=""/>
        <dsp:cNvSpPr/>
      </dsp:nvSpPr>
      <dsp:spPr>
        <a:xfrm>
          <a:off x="524318" y="1640251"/>
          <a:ext cx="3925000" cy="78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EC" sz="2300" b="0" kern="1200" dirty="0"/>
            <a:t>Manejo de la Memoria Anual de la Facultad</a:t>
          </a:r>
          <a:endParaRPr lang="es-PA" sz="2300" b="0" kern="1200" dirty="0"/>
        </a:p>
      </dsp:txBody>
      <dsp:txXfrm>
        <a:off x="524318" y="1640251"/>
        <a:ext cx="3925000" cy="780433"/>
      </dsp:txXfrm>
    </dsp:sp>
    <dsp:sp modelId="{71C10002-5B0E-4D13-B965-A93DEDDBDEAD}">
      <dsp:nvSpPr>
        <dsp:cNvPr id="0" name=""/>
        <dsp:cNvSpPr/>
      </dsp:nvSpPr>
      <dsp:spPr>
        <a:xfrm>
          <a:off x="524311" y="2459706"/>
          <a:ext cx="3925014" cy="78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300" kern="1200" dirty="0"/>
            <a:t>Calculo automático de estadísticas</a:t>
          </a:r>
          <a:endParaRPr lang="es-PA" sz="2300" kern="1200" dirty="0"/>
        </a:p>
      </dsp:txBody>
      <dsp:txXfrm>
        <a:off x="524311" y="2459706"/>
        <a:ext cx="3925014" cy="780433"/>
      </dsp:txXfrm>
    </dsp:sp>
    <dsp:sp modelId="{B14A2543-0944-49E5-98F0-BCB0ABB28A56}">
      <dsp:nvSpPr>
        <dsp:cNvPr id="0" name=""/>
        <dsp:cNvSpPr/>
      </dsp:nvSpPr>
      <dsp:spPr>
        <a:xfrm>
          <a:off x="524318" y="3279161"/>
          <a:ext cx="3925000" cy="78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300" kern="1200" dirty="0"/>
            <a:t>Sistema de notificaciones</a:t>
          </a:r>
          <a:endParaRPr lang="es-PA" sz="2300" kern="1200" dirty="0"/>
        </a:p>
      </dsp:txBody>
      <dsp:txXfrm>
        <a:off x="524318" y="3279161"/>
        <a:ext cx="3925000" cy="780433"/>
      </dsp:txXfrm>
    </dsp:sp>
    <dsp:sp modelId="{A5DBE9C5-684D-4C58-AE97-986A05CA8D15}">
      <dsp:nvSpPr>
        <dsp:cNvPr id="0" name=""/>
        <dsp:cNvSpPr/>
      </dsp:nvSpPr>
      <dsp:spPr>
        <a:xfrm>
          <a:off x="511062" y="4098616"/>
          <a:ext cx="3951511" cy="78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300" kern="1200" dirty="0"/>
            <a:t>Publicación de noticias y artículos </a:t>
          </a:r>
          <a:endParaRPr lang="es-PA" sz="2300" kern="1200" dirty="0"/>
        </a:p>
      </dsp:txBody>
      <dsp:txXfrm>
        <a:off x="511062" y="4098616"/>
        <a:ext cx="3951511" cy="780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ZA" smtClean="0"/>
              <a:t>2018/11/21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ZA" smtClean="0"/>
              <a:t>2018/11/21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dirty="0"/>
              <a:t>Contact Number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dirty="0"/>
              <a:t>Email or Social Media Handle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Details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Name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Details</a:t>
            </a:r>
            <a:endParaRPr lang="en-ZA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Name</a:t>
            </a:r>
            <a:endParaRPr lang="en-ZA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Details</a:t>
            </a:r>
            <a:endParaRPr lang="en-ZA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Name</a:t>
            </a:r>
            <a:endParaRPr lang="en-ZA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dirty="0"/>
              <a:t>Testimonial goes here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  <a:endParaRPr lang="en-ZA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dirty="0"/>
              <a:t>Testimonial goes here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  <a:endParaRPr lang="en-ZA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dirty="0"/>
              <a:t>Testimonial goes here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Emphasized Text</a:t>
            </a:r>
            <a:endParaRPr lang="en-ZA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Single line of text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1</a:t>
            </a:r>
            <a:endParaRPr lang="en-Z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2</a:t>
            </a:r>
            <a:endParaRPr lang="en-Z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3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ZA" sz="1200" b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modelos_caso_uso.mdj" TargetMode="Externa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hyperlink" Target="https://pxhere.com/en/photo/1432441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spatialworld.net/news/location-based-data-is-a-new-tool-for-managers/" TargetMode="External"/><Relationship Id="rId7" Type="http://schemas.openxmlformats.org/officeDocument/2006/relationships/hyperlink" Target="http://aspire-construction.com/services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hyperlink" Target="https://cabbychoi.wordpress.com/2014/08/24/the-importance-of-online-news/" TargetMode="Externa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girls looking at a laptop screen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8" name="Rectangle 27" title="Dark semi-transparent background">
            <a:extLst>
              <a:ext uri="{FF2B5EF4-FFF2-40B4-BE49-F238E27FC236}">
                <a16:creationId xmlns:a16="http://schemas.microsoft.com/office/drawing/2014/main" id="{E93CFE69-79B0-440B-949E-DA17AD834A10}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ZA" dirty="0"/>
              <a:t>Portal de </a:t>
            </a:r>
            <a:r>
              <a:rPr lang="en-ZA" dirty="0" err="1"/>
              <a:t>Gestión</a:t>
            </a:r>
            <a:r>
              <a:rPr lang="en-ZA" dirty="0"/>
              <a:t> de </a:t>
            </a:r>
            <a:r>
              <a:rPr lang="en-ZA" dirty="0" err="1"/>
              <a:t>Infomes</a:t>
            </a:r>
            <a:r>
              <a:rPr lang="en-ZA" dirty="0"/>
              <a:t> de </a:t>
            </a:r>
            <a:r>
              <a:rPr lang="en-ZA" dirty="0" err="1"/>
              <a:t>Actividades</a:t>
            </a:r>
            <a:r>
              <a:rPr lang="en-ZA" dirty="0"/>
              <a:t> </a:t>
            </a:r>
            <a:r>
              <a:rPr lang="en-ZA" dirty="0" err="1"/>
              <a:t>Realizadas</a:t>
            </a:r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539896" y="4989001"/>
            <a:ext cx="3571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Facultad de Ingeniería de Sistemas Computacionales </a:t>
            </a:r>
          </a:p>
        </p:txBody>
      </p:sp>
      <p:cxnSp>
        <p:nvCxnSpPr>
          <p:cNvPr id="16" name="Straight Connector 15" title="Divider Line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85E993BD-E184-409C-B05A-9C9520C8AB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9584718"/>
              </p:ext>
            </p:extLst>
          </p:nvPr>
        </p:nvGraphicFramePr>
        <p:xfrm>
          <a:off x="6537635" y="988804"/>
          <a:ext cx="4973637" cy="4880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E09DA-D511-40FA-B814-8E22AEA895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84DF62B1-6C71-4F19-A8A4-7A7B6A13200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/>
          <a:srcRect l="897" r="89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8284964-6E43-436B-945B-A68AC845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Características principales</a:t>
            </a:r>
          </a:p>
        </p:txBody>
      </p:sp>
    </p:spTree>
    <p:extLst>
      <p:ext uri="{BB962C8B-B14F-4D97-AF65-F5344CB8AC3E}">
        <p14:creationId xmlns:p14="http://schemas.microsoft.com/office/powerpoint/2010/main" val="1053851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AC4910C-C9A9-41E9-9252-939FB7AA00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0" y="0"/>
            <a:ext cx="12172640" cy="6365363"/>
          </a:xfrm>
        </p:spPr>
      </p:pic>
      <p:sp>
        <p:nvSpPr>
          <p:cNvPr id="20" name="Rectangle 19" title="Dark semi-transparent background">
            <a:extLst>
              <a:ext uri="{FF2B5EF4-FFF2-40B4-BE49-F238E27FC236}">
                <a16:creationId xmlns:a16="http://schemas.microsoft.com/office/drawing/2014/main" id="{5159E9FA-E2FE-4ED3-AF77-6A386F661A9D}"/>
              </a:ext>
            </a:extLst>
          </p:cNvPr>
          <p:cNvSpPr/>
          <p:nvPr/>
        </p:nvSpPr>
        <p:spPr bwMode="gray">
          <a:xfrm>
            <a:off x="412640" y="-1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0" name="Rectangle 29" descr="Light semi-transparent background" title="Light semi-transparent background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ZA" dirty="0" err="1"/>
              <a:t>Casos</a:t>
            </a:r>
            <a:r>
              <a:rPr lang="en-ZA" dirty="0"/>
              <a:t> de </a:t>
            </a:r>
            <a:r>
              <a:rPr lang="en-ZA" dirty="0" err="1"/>
              <a:t>Uso</a:t>
            </a:r>
            <a:r>
              <a:rPr lang="en-ZA" dirty="0"/>
              <a:t> del </a:t>
            </a:r>
            <a:r>
              <a:rPr lang="en-ZA" dirty="0" err="1"/>
              <a:t>Producto</a:t>
            </a:r>
            <a:endParaRPr lang="en-ZA" dirty="0"/>
          </a:p>
        </p:txBody>
      </p:sp>
      <p:cxnSp>
        <p:nvCxnSpPr>
          <p:cNvPr id="15" name="Straight Connector 14" title="Divider Line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50221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592428-3F5D-4001-B6E0-CE6BD73414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12</a:t>
            </a:fld>
            <a:endParaRPr lang="en-ZA" dirty="0"/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C052F263-0B7C-4ACB-B3C0-86CAFF07B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7119"/>
          <a:stretch/>
        </p:blipFill>
        <p:spPr>
          <a:xfrm>
            <a:off x="837180" y="120479"/>
            <a:ext cx="10517639" cy="63404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4A70F8-1444-4CA2-A4EA-3ECB51DAF85A}"/>
              </a:ext>
            </a:extLst>
          </p:cNvPr>
          <p:cNvSpPr/>
          <p:nvPr/>
        </p:nvSpPr>
        <p:spPr>
          <a:xfrm>
            <a:off x="8733183" y="5168348"/>
            <a:ext cx="3038817" cy="16182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/>
              <a:t>Diagrama de Casos de Uso General</a:t>
            </a:r>
          </a:p>
        </p:txBody>
      </p:sp>
    </p:spTree>
    <p:extLst>
      <p:ext uri="{BB962C8B-B14F-4D97-AF65-F5344CB8AC3E}">
        <p14:creationId xmlns:p14="http://schemas.microsoft.com/office/powerpoint/2010/main" val="1319164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F69D7-54EC-44FF-B3BF-CA8E227F25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13</a:t>
            </a:fld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EE771-2304-460D-9E2A-47A6C3638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" y="0"/>
            <a:ext cx="12171872" cy="67865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AFBB60-9E4C-4F00-904E-DFBC713F38D7}"/>
              </a:ext>
            </a:extLst>
          </p:cNvPr>
          <p:cNvSpPr/>
          <p:nvPr/>
        </p:nvSpPr>
        <p:spPr>
          <a:xfrm>
            <a:off x="357808" y="5433391"/>
            <a:ext cx="3167270" cy="1424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/>
              <a:t>Diagrama de Casos de Uso de Informes</a:t>
            </a:r>
          </a:p>
        </p:txBody>
      </p:sp>
    </p:spTree>
    <p:extLst>
      <p:ext uri="{BB962C8B-B14F-4D97-AF65-F5344CB8AC3E}">
        <p14:creationId xmlns:p14="http://schemas.microsoft.com/office/powerpoint/2010/main" val="3152791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 descr="A group of people in a room through a glass wall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32" name="Rectangle 31" title="Dark semi-transparent background">
            <a:extLst>
              <a:ext uri="{FF2B5EF4-FFF2-40B4-BE49-F238E27FC236}">
                <a16:creationId xmlns:a16="http://schemas.microsoft.com/office/drawing/2014/main" id="{A851B3CA-790D-465D-9B97-AA9876E357B9}"/>
              </a:ext>
            </a:extLst>
          </p:cNvPr>
          <p:cNvSpPr/>
          <p:nvPr/>
        </p:nvSpPr>
        <p:spPr>
          <a:xfrm>
            <a:off x="6335999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ZA" dirty="0"/>
              <a:t>¡Gracias </a:t>
            </a:r>
            <a:r>
              <a:rPr lang="en-ZA" dirty="0" err="1"/>
              <a:t>por</a:t>
            </a:r>
            <a:r>
              <a:rPr lang="en-ZA" dirty="0"/>
              <a:t> </a:t>
            </a:r>
            <a:r>
              <a:rPr lang="en-ZA" dirty="0" err="1"/>
              <a:t>su</a:t>
            </a:r>
            <a:r>
              <a:rPr lang="en-ZA" dirty="0"/>
              <a:t> </a:t>
            </a:r>
            <a:r>
              <a:rPr lang="en-ZA" dirty="0" err="1"/>
              <a:t>atención</a:t>
            </a:r>
            <a:r>
              <a:rPr lang="en-ZA" dirty="0"/>
              <a:t>!</a:t>
            </a:r>
          </a:p>
        </p:txBody>
      </p:sp>
      <p:cxnSp>
        <p:nvCxnSpPr>
          <p:cNvPr id="16" name="Straight Connector 15" title="Divider Line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6539896" y="48482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ser" title="Icon - Presenter Name">
            <a:extLst>
              <a:ext uri="{FF2B5EF4-FFF2-40B4-BE49-F238E27FC236}">
                <a16:creationId xmlns:a16="http://schemas.microsoft.com/office/drawing/2014/main" id="{97242EBD-470B-4FB1-9B4C-E6DCB28215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2150" y="5034270"/>
            <a:ext cx="218900" cy="2189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ZA" dirty="0"/>
              <a:t>Grupo 1LS122</a:t>
            </a:r>
          </a:p>
        </p:txBody>
      </p:sp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id="{B1BC719A-AAF0-4DB7-9856-CF7AC6A9880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82150" y="5388742"/>
            <a:ext cx="218900" cy="2189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1CED8F1-B63A-4FD2-9699-34AD761A88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905625" y="5412943"/>
            <a:ext cx="3206750" cy="247650"/>
          </a:xfrm>
        </p:spPr>
        <p:txBody>
          <a:bodyPr/>
          <a:lstStyle/>
          <a:p>
            <a:r>
              <a:rPr lang="en-ZA" dirty="0"/>
              <a:t>+507 63831908</a:t>
            </a:r>
          </a:p>
        </p:txBody>
      </p:sp>
      <p:pic>
        <p:nvPicPr>
          <p:cNvPr id="23" name="Graphic 22" descr="Envelope" title="Icon Presenter Email">
            <a:extLst>
              <a:ext uri="{FF2B5EF4-FFF2-40B4-BE49-F238E27FC236}">
                <a16:creationId xmlns:a16="http://schemas.microsoft.com/office/drawing/2014/main" id="{D99072B1-8690-4652-9009-362F46A213C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2150" y="5780263"/>
            <a:ext cx="218900" cy="2189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48632CD-1506-46F5-A0DE-640903269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905625" y="5768111"/>
            <a:ext cx="3206750" cy="247650"/>
          </a:xfrm>
        </p:spPr>
        <p:txBody>
          <a:bodyPr/>
          <a:lstStyle/>
          <a:p>
            <a:r>
              <a:rPr lang="en-ZA" dirty="0"/>
              <a:t>pogiar.utp@gmail.com</a:t>
            </a:r>
          </a:p>
        </p:txBody>
      </p:sp>
      <p:pic>
        <p:nvPicPr>
          <p:cNvPr id="17" name="Graphic 16" descr="World">
            <a:extLst>
              <a:ext uri="{FF2B5EF4-FFF2-40B4-BE49-F238E27FC236}">
                <a16:creationId xmlns:a16="http://schemas.microsoft.com/office/drawing/2014/main" id="{67AFAC0E-54F2-8843-9BDA-C965BFBBFBF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76383" y="6123279"/>
            <a:ext cx="231342" cy="231342"/>
          </a:xfrm>
          <a:prstGeom prst="rect">
            <a:avLst/>
          </a:prstGeom>
        </p:spPr>
      </p:pic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2EA3E05A-60C4-CD45-A7AC-1F20F4D95F6A}"/>
              </a:ext>
            </a:extLst>
          </p:cNvPr>
          <p:cNvSpPr txBox="1">
            <a:spLocks/>
          </p:cNvSpPr>
          <p:nvPr/>
        </p:nvSpPr>
        <p:spPr bwMode="gray">
          <a:xfrm>
            <a:off x="6905625" y="6123279"/>
            <a:ext cx="3206750" cy="247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http://www.fisc.utp.ac.pa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AC4910C-C9A9-41E9-9252-939FB7AA00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365363"/>
          </a:xfrm>
        </p:spPr>
      </p:pic>
      <p:sp>
        <p:nvSpPr>
          <p:cNvPr id="20" name="Rectangle 19" title="Dark semi-transparent background">
            <a:extLst>
              <a:ext uri="{FF2B5EF4-FFF2-40B4-BE49-F238E27FC236}">
                <a16:creationId xmlns:a16="http://schemas.microsoft.com/office/drawing/2014/main" id="{5159E9FA-E2FE-4ED3-AF77-6A386F661A9D}"/>
              </a:ext>
            </a:extLst>
          </p:cNvPr>
          <p:cNvSpPr/>
          <p:nvPr/>
        </p:nvSpPr>
        <p:spPr bwMode="gray">
          <a:xfrm>
            <a:off x="432000" y="-1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0" name="Rectangle 29" descr="Light semi-transparent background" title="Light semi-transparent background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ZA" dirty="0" err="1"/>
              <a:t>Problema</a:t>
            </a:r>
            <a:r>
              <a:rPr lang="en-ZA" dirty="0"/>
              <a:t> y </a:t>
            </a:r>
            <a:r>
              <a:rPr lang="en-ZA" dirty="0" err="1"/>
              <a:t>Necesidades</a:t>
            </a:r>
            <a:endParaRPr lang="en-ZA" dirty="0"/>
          </a:p>
        </p:txBody>
      </p:sp>
      <p:cxnSp>
        <p:nvCxnSpPr>
          <p:cNvPr id="15" name="Straight Connector 14" title="Divider Line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3689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657476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s-PA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 registrar informes,</a:t>
            </a:r>
          </a:p>
          <a:p>
            <a:pPr marL="0" indent="0">
              <a:buNone/>
            </a:pPr>
            <a:r>
              <a:rPr lang="es-PA" dirty="0"/>
              <a:t>Existe un problema al llevar el control </a:t>
            </a:r>
            <a:r>
              <a:rPr lang="en-ZA" dirty="0"/>
              <a:t>de </a:t>
            </a:r>
            <a:r>
              <a:rPr lang="es-EC" dirty="0"/>
              <a:t>la confección y entrega de los informes de actividades realizadas, de forma que se puedan entregar estos en tiempos razonables y sin falta de datos. El proceso, actualmente, se realiza de manera manual y esto deja abierta una ventana para errores.</a:t>
            </a:r>
          </a:p>
        </p:txBody>
      </p:sp>
      <p:pic>
        <p:nvPicPr>
          <p:cNvPr id="11" name="Picture Placeholder 7" descr="A woman walking down the road talking on her phone">
            <a:extLst>
              <a:ext uri="{FF2B5EF4-FFF2-40B4-BE49-F238E27FC236}">
                <a16:creationId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8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s-PA" dirty="0"/>
              <a:t>Problema</a:t>
            </a:r>
          </a:p>
        </p:txBody>
      </p:sp>
      <p:cxnSp>
        <p:nvCxnSpPr>
          <p:cNvPr id="45" name="Straight Connector 44" title="Divider Line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692058" cy="11199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3</a:t>
            </a:fld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3B0B41-C108-4AF6-8B06-296CC179C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14282"/>
            <a:ext cx="6418950" cy="43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657476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s-PA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Esto afecta a…</a:t>
            </a:r>
          </a:p>
          <a:p>
            <a:pPr>
              <a:spcBef>
                <a:spcPts val="600"/>
              </a:spcBef>
            </a:pPr>
            <a:r>
              <a:rPr lang="es-EC" dirty="0"/>
              <a:t>Decanato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s-EC" dirty="0"/>
              <a:t>Vicedecanato de Investigación, Postgrado y Extensión</a:t>
            </a:r>
          </a:p>
          <a:p>
            <a:pPr>
              <a:spcBef>
                <a:spcPts val="600"/>
              </a:spcBef>
            </a:pPr>
            <a:r>
              <a:rPr lang="es-EC" dirty="0"/>
              <a:t>Vicedecanato Académico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s-EC" dirty="0"/>
              <a:t>Secretaría Administrativa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s-EC" dirty="0"/>
              <a:t>Departamento de Gestión de Eventos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s-EC" dirty="0"/>
              <a:t>Personal Docente.</a:t>
            </a:r>
            <a:endParaRPr lang="en-ZA" dirty="0"/>
          </a:p>
        </p:txBody>
      </p:sp>
      <p:pic>
        <p:nvPicPr>
          <p:cNvPr id="11" name="Picture Placeholder 7" descr="A woman walking down the road talking on her phone">
            <a:extLst>
              <a:ext uri="{FF2B5EF4-FFF2-40B4-BE49-F238E27FC236}">
                <a16:creationId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8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s-PA" dirty="0"/>
              <a:t>Problema</a:t>
            </a:r>
          </a:p>
        </p:txBody>
      </p:sp>
      <p:cxnSp>
        <p:nvCxnSpPr>
          <p:cNvPr id="45" name="Straight Connector 44" title="Divider Line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692058" cy="11199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3B0B41-C108-4AF6-8B06-296CC179C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14282"/>
            <a:ext cx="6418950" cy="43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79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Necesidades</a:t>
            </a:r>
            <a:endParaRPr lang="en-ZA" dirty="0"/>
          </a:p>
        </p:txBody>
      </p:sp>
      <p:pic>
        <p:nvPicPr>
          <p:cNvPr id="17" name="Picture Placeholder 16" descr="Laptop half open">
            <a:extLst>
              <a:ext uri="{FF2B5EF4-FFF2-40B4-BE49-F238E27FC236}">
                <a16:creationId xmlns:a16="http://schemas.microsoft.com/office/drawing/2014/main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800" y="1735138"/>
            <a:ext cx="1979613" cy="19812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ZA" dirty="0" err="1"/>
              <a:t>Informatizar</a:t>
            </a:r>
            <a:endParaRPr lang="en-ZA" dirty="0"/>
          </a:p>
        </p:txBody>
      </p:sp>
      <p:cxnSp>
        <p:nvCxnSpPr>
          <p:cNvPr id="20" name="Straight Connector 19" title="Divider Line">
            <a:extLst>
              <a:ext uri="{FF2B5EF4-FFF2-40B4-BE49-F238E27FC236}">
                <a16:creationId xmlns:a16="http://schemas.microsoft.com/office/drawing/2014/main" id="{B674B9A6-D55C-478C-8D92-D0BFBCD7B598}"/>
              </a:ext>
            </a:extLst>
          </p:cNvPr>
          <p:cNvCxnSpPr>
            <a:cxnSpLocks/>
          </p:cNvCxnSpPr>
          <p:nvPr/>
        </p:nvCxnSpPr>
        <p:spPr>
          <a:xfrm>
            <a:off x="611413" y="4484234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5343-79F8-46AA-B56E-932984AB75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C" dirty="0"/>
              <a:t>Informatizar la gestión de las actividades dentro de la facultad, después de que se realicen.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ZA" dirty="0" err="1"/>
              <a:t>Facilidad</a:t>
            </a:r>
            <a:r>
              <a:rPr lang="en-ZA" dirty="0"/>
              <a:t> de </a:t>
            </a:r>
            <a:r>
              <a:rPr lang="en-ZA" dirty="0" err="1"/>
              <a:t>uso</a:t>
            </a:r>
            <a:endParaRPr lang="en-ZA" dirty="0"/>
          </a:p>
        </p:txBody>
      </p:sp>
      <p:cxnSp>
        <p:nvCxnSpPr>
          <p:cNvPr id="21" name="Straight Connector 20" title="Divider Line">
            <a:extLst>
              <a:ext uri="{FF2B5EF4-FFF2-40B4-BE49-F238E27FC236}">
                <a16:creationId xmlns:a16="http://schemas.microsoft.com/office/drawing/2014/main" id="{5A0322F4-E79A-4E4D-98CA-2DC1692F90C3}"/>
              </a:ext>
            </a:extLst>
          </p:cNvPr>
          <p:cNvCxnSpPr>
            <a:cxnSpLocks/>
          </p:cNvCxnSpPr>
          <p:nvPr/>
        </p:nvCxnSpPr>
        <p:spPr>
          <a:xfrm>
            <a:off x="2861850" y="4484234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694D25-DE51-4F33-9ED7-7D9F4891DD9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71850" y="4605832"/>
            <a:ext cx="1980000" cy="720000"/>
          </a:xfrm>
        </p:spPr>
        <p:txBody>
          <a:bodyPr/>
          <a:lstStyle/>
          <a:p>
            <a:r>
              <a:rPr lang="es-EC" dirty="0"/>
              <a:t>La interfaz del portal debe ser fácil de manejar.</a:t>
            </a:r>
            <a:endParaRPr lang="ru-RU" dirty="0"/>
          </a:p>
        </p:txBody>
      </p:sp>
      <p:pic>
        <p:nvPicPr>
          <p:cNvPr id="43" name="Picture Placeholder 42" descr="Desk from top with someone tapping on a mobile phone">
            <a:extLst>
              <a:ext uri="{FF2B5EF4-FFF2-40B4-BE49-F238E27FC236}">
                <a16:creationId xmlns:a16="http://schemas.microsoft.com/office/drawing/2014/main" id="{3A7E12C8-81B9-4B69-8557-9B66C1AD125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2287" y="1735138"/>
            <a:ext cx="1979613" cy="19812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11900" y="4002637"/>
            <a:ext cx="1980000" cy="360000"/>
          </a:xfrm>
        </p:spPr>
        <p:txBody>
          <a:bodyPr>
            <a:normAutofit/>
          </a:bodyPr>
          <a:lstStyle/>
          <a:p>
            <a:r>
              <a:rPr lang="en-ZA" dirty="0" err="1"/>
              <a:t>Realizar</a:t>
            </a:r>
            <a:r>
              <a:rPr lang="en-ZA" dirty="0"/>
              <a:t> </a:t>
            </a:r>
            <a:r>
              <a:rPr lang="en-ZA" dirty="0" err="1"/>
              <a:t>consultas</a:t>
            </a:r>
            <a:endParaRPr lang="en-ZA" dirty="0"/>
          </a:p>
        </p:txBody>
      </p:sp>
      <p:cxnSp>
        <p:nvCxnSpPr>
          <p:cNvPr id="22" name="Straight Connector 21" title="Divider Line">
            <a:extLst>
              <a:ext uri="{FF2B5EF4-FFF2-40B4-BE49-F238E27FC236}">
                <a16:creationId xmlns:a16="http://schemas.microsoft.com/office/drawing/2014/main" id="{0DC27E82-D5C7-4AE4-BAF3-5DBB12CA0835}"/>
              </a:ext>
            </a:extLst>
          </p:cNvPr>
          <p:cNvCxnSpPr>
            <a:cxnSpLocks/>
          </p:cNvCxnSpPr>
          <p:nvPr/>
        </p:nvCxnSpPr>
        <p:spPr>
          <a:xfrm>
            <a:off x="5201900" y="448423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04944-6423-4C0F-ABB0-9CF01A05FD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11900" y="4605832"/>
            <a:ext cx="1980000" cy="720000"/>
          </a:xfrm>
        </p:spPr>
        <p:txBody>
          <a:bodyPr/>
          <a:lstStyle/>
          <a:p>
            <a:r>
              <a:rPr lang="es-EC" dirty="0"/>
              <a:t>Capacidad de consultar información de actividades realizadas.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ZA" dirty="0" err="1"/>
              <a:t>Modularidad</a:t>
            </a:r>
            <a:endParaRPr lang="en-ZA" dirty="0"/>
          </a:p>
        </p:txBody>
      </p:sp>
      <p:cxnSp>
        <p:nvCxnSpPr>
          <p:cNvPr id="23" name="Straight Connector 22" title="Divider Line">
            <a:extLst>
              <a:ext uri="{FF2B5EF4-FFF2-40B4-BE49-F238E27FC236}">
                <a16:creationId xmlns:a16="http://schemas.microsoft.com/office/drawing/2014/main" id="{8C3BE7D2-4C35-4BA9-9A98-1A6E17A84A71}"/>
              </a:ext>
            </a:extLst>
          </p:cNvPr>
          <p:cNvCxnSpPr>
            <a:cxnSpLocks/>
          </p:cNvCxnSpPr>
          <p:nvPr/>
        </p:nvCxnSpPr>
        <p:spPr>
          <a:xfrm>
            <a:off x="7541950" y="4484234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9E7FC2-4098-49F6-8F55-7D42A85A40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51950" y="4605832"/>
            <a:ext cx="1980000" cy="720000"/>
          </a:xfrm>
        </p:spPr>
        <p:txBody>
          <a:bodyPr/>
          <a:lstStyle/>
          <a:p>
            <a:r>
              <a:rPr lang="es-EC" dirty="0"/>
              <a:t>Modularidad (que el portal trabaje y se fusione bien con otros sistemas)</a:t>
            </a:r>
            <a:endParaRPr lang="ru-RU" dirty="0"/>
          </a:p>
        </p:txBody>
      </p:sp>
      <p:pic>
        <p:nvPicPr>
          <p:cNvPr id="63" name="Picture Placeholder 62" descr="Tablet with screenshot of analytics">
            <a:extLst>
              <a:ext uri="{FF2B5EF4-FFF2-40B4-BE49-F238E27FC236}">
                <a16:creationId xmlns:a16="http://schemas.microsoft.com/office/drawing/2014/main" id="{DA70A5B7-C485-42A2-BB9D-2180002A6220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734400" y="3981085"/>
            <a:ext cx="2095200" cy="360000"/>
          </a:xfrm>
        </p:spPr>
        <p:txBody>
          <a:bodyPr/>
          <a:lstStyle/>
          <a:p>
            <a:r>
              <a:rPr lang="en-ZA" dirty="0" err="1"/>
              <a:t>Generar</a:t>
            </a:r>
            <a:r>
              <a:rPr lang="en-ZA" dirty="0"/>
              <a:t> </a:t>
            </a:r>
            <a:r>
              <a:rPr lang="en-ZA" dirty="0" err="1"/>
              <a:t>estadísticas</a:t>
            </a:r>
            <a:endParaRPr lang="en-ZA" dirty="0"/>
          </a:p>
        </p:txBody>
      </p:sp>
      <p:cxnSp>
        <p:nvCxnSpPr>
          <p:cNvPr id="24" name="Straight Connector 23" title="Divider Line">
            <a:extLst>
              <a:ext uri="{FF2B5EF4-FFF2-40B4-BE49-F238E27FC236}">
                <a16:creationId xmlns:a16="http://schemas.microsoft.com/office/drawing/2014/main" id="{75979D46-D664-4267-B673-E6B048C084A4}"/>
              </a:ext>
            </a:extLst>
          </p:cNvPr>
          <p:cNvCxnSpPr>
            <a:cxnSpLocks/>
          </p:cNvCxnSpPr>
          <p:nvPr/>
        </p:nvCxnSpPr>
        <p:spPr>
          <a:xfrm>
            <a:off x="9882000" y="4484234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11578AB-8F47-4648-B827-D4367249BDB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792000" y="4605832"/>
            <a:ext cx="1980000" cy="720000"/>
          </a:xfrm>
        </p:spPr>
        <p:txBody>
          <a:bodyPr/>
          <a:lstStyle/>
          <a:p>
            <a:r>
              <a:rPr lang="es-EC" dirty="0"/>
              <a:t>Se genere una estadística final de la asistencia a las actividades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5</a:t>
            </a:fld>
            <a:endParaRPr lang="en-ZA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7B68B77-C56C-449E-AD2F-F592988E6CA3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5"/>
          <a:srcRect l="12578" r="1257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5" name="Picture Placeholder 24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7EB6858B-07D6-4C8D-98A9-E7750096AAC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6710" r="167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Necesidades</a:t>
            </a:r>
            <a:endParaRPr lang="en-ZA" dirty="0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71850" y="1715832"/>
            <a:ext cx="1979613" cy="19812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ZA" dirty="0" err="1"/>
              <a:t>Localización</a:t>
            </a:r>
            <a:endParaRPr lang="en-ZA" dirty="0"/>
          </a:p>
        </p:txBody>
      </p:sp>
      <p:cxnSp>
        <p:nvCxnSpPr>
          <p:cNvPr id="21" name="Straight Connector 20" title="Divider Line">
            <a:extLst>
              <a:ext uri="{FF2B5EF4-FFF2-40B4-BE49-F238E27FC236}">
                <a16:creationId xmlns:a16="http://schemas.microsoft.com/office/drawing/2014/main" id="{5A0322F4-E79A-4E4D-98CA-2DC1692F90C3}"/>
              </a:ext>
            </a:extLst>
          </p:cNvPr>
          <p:cNvCxnSpPr>
            <a:cxnSpLocks/>
          </p:cNvCxnSpPr>
          <p:nvPr/>
        </p:nvCxnSpPr>
        <p:spPr>
          <a:xfrm>
            <a:off x="2861850" y="4484234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694D25-DE51-4F33-9ED7-7D9F4891DD9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71850" y="4605832"/>
            <a:ext cx="1980000" cy="720000"/>
          </a:xfrm>
        </p:spPr>
        <p:txBody>
          <a:bodyPr/>
          <a:lstStyle/>
          <a:p>
            <a:r>
              <a:rPr lang="es-EC" dirty="0"/>
              <a:t>Permitir que mediante el usuario que aporte información, se sepa inmediatamente a qué centro pertenece</a:t>
            </a:r>
            <a:endParaRPr lang="ru-RU" dirty="0"/>
          </a:p>
        </p:txBody>
      </p: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3A7E12C8-81B9-4B69-8557-9B66C1AD125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12287" y="1715832"/>
            <a:ext cx="1979613" cy="19812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ZA" dirty="0" err="1"/>
              <a:t>Publicar</a:t>
            </a:r>
            <a:r>
              <a:rPr lang="en-ZA" dirty="0"/>
              <a:t> </a:t>
            </a:r>
            <a:r>
              <a:rPr lang="en-ZA" dirty="0" err="1"/>
              <a:t>noticias</a:t>
            </a:r>
            <a:endParaRPr lang="en-ZA" dirty="0"/>
          </a:p>
        </p:txBody>
      </p:sp>
      <p:cxnSp>
        <p:nvCxnSpPr>
          <p:cNvPr id="22" name="Straight Connector 21" title="Divider Line">
            <a:extLst>
              <a:ext uri="{FF2B5EF4-FFF2-40B4-BE49-F238E27FC236}">
                <a16:creationId xmlns:a16="http://schemas.microsoft.com/office/drawing/2014/main" id="{0DC27E82-D5C7-4AE4-BAF3-5DBB12CA0835}"/>
              </a:ext>
            </a:extLst>
          </p:cNvPr>
          <p:cNvCxnSpPr>
            <a:cxnSpLocks/>
          </p:cNvCxnSpPr>
          <p:nvPr/>
        </p:nvCxnSpPr>
        <p:spPr>
          <a:xfrm>
            <a:off x="5201900" y="448423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04944-6423-4C0F-ABB0-9CF01A05FD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11900" y="4605832"/>
            <a:ext cx="1980000" cy="720000"/>
          </a:xfrm>
        </p:spPr>
        <p:txBody>
          <a:bodyPr/>
          <a:lstStyle/>
          <a:p>
            <a:r>
              <a:rPr lang="es-EC" dirty="0"/>
              <a:t>Publicar noticias sobre las actividades realizadas.</a:t>
            </a:r>
            <a:endParaRPr lang="ru-RU" dirty="0"/>
          </a:p>
        </p:txBody>
      </p:sp>
      <p:pic>
        <p:nvPicPr>
          <p:cNvPr id="71" name="Picture Placeholder 70">
            <a:extLst>
              <a:ext uri="{FF2B5EF4-FFF2-40B4-BE49-F238E27FC236}">
                <a16:creationId xmlns:a16="http://schemas.microsoft.com/office/drawing/2014/main" id="{C698E7AD-8D61-4952-9F38-6E6313EE4B05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451950" y="1715832"/>
            <a:ext cx="1979613" cy="19812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77631" y="3971432"/>
            <a:ext cx="2328637" cy="360000"/>
          </a:xfrm>
        </p:spPr>
        <p:txBody>
          <a:bodyPr/>
          <a:lstStyle/>
          <a:p>
            <a:r>
              <a:rPr lang="en-ZA" dirty="0" err="1"/>
              <a:t>Acceso</a:t>
            </a:r>
            <a:r>
              <a:rPr lang="en-ZA" dirty="0"/>
              <a:t> a </a:t>
            </a:r>
            <a:r>
              <a:rPr lang="en-ZA" dirty="0" err="1"/>
              <a:t>planificación</a:t>
            </a:r>
            <a:endParaRPr lang="en-ZA" dirty="0"/>
          </a:p>
        </p:txBody>
      </p:sp>
      <p:cxnSp>
        <p:nvCxnSpPr>
          <p:cNvPr id="23" name="Straight Connector 22" title="Divider Line">
            <a:extLst>
              <a:ext uri="{FF2B5EF4-FFF2-40B4-BE49-F238E27FC236}">
                <a16:creationId xmlns:a16="http://schemas.microsoft.com/office/drawing/2014/main" id="{8C3BE7D2-4C35-4BA9-9A98-1A6E17A84A71}"/>
              </a:ext>
            </a:extLst>
          </p:cNvPr>
          <p:cNvCxnSpPr>
            <a:cxnSpLocks/>
          </p:cNvCxnSpPr>
          <p:nvPr/>
        </p:nvCxnSpPr>
        <p:spPr>
          <a:xfrm>
            <a:off x="7541950" y="4484234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9E7FC2-4098-49F6-8F55-7D42A85A40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51950" y="4605832"/>
            <a:ext cx="1980000" cy="720000"/>
          </a:xfrm>
        </p:spPr>
        <p:txBody>
          <a:bodyPr/>
          <a:lstStyle/>
          <a:p>
            <a:r>
              <a:rPr lang="es-EC" dirty="0"/>
              <a:t>Tener acceso al Portal de Planificación de Eventos.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9751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65363"/>
          </a:xfrm>
        </p:spPr>
      </p:pic>
      <p:sp>
        <p:nvSpPr>
          <p:cNvPr id="31" name="Rectangle 30" title="Dark semi-transparent background">
            <a:extLst>
              <a:ext uri="{FF2B5EF4-FFF2-40B4-BE49-F238E27FC236}">
                <a16:creationId xmlns:a16="http://schemas.microsoft.com/office/drawing/2014/main" id="{F6A60A77-3CD9-2340-9CBF-AB127828C253}"/>
              </a:ext>
            </a:extLst>
          </p:cNvPr>
          <p:cNvSpPr/>
          <p:nvPr/>
        </p:nvSpPr>
        <p:spPr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0" name="Rectangle 29" title="Light semi-transparent background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ZA" dirty="0" err="1"/>
              <a:t>Nuestro</a:t>
            </a:r>
            <a:r>
              <a:rPr lang="en-ZA" dirty="0"/>
              <a:t> </a:t>
            </a:r>
            <a:r>
              <a:rPr lang="en-ZA" dirty="0" err="1"/>
              <a:t>producto</a:t>
            </a:r>
            <a:endParaRPr lang="en-ZA" dirty="0"/>
          </a:p>
        </p:txBody>
      </p:sp>
      <p:cxnSp>
        <p:nvCxnSpPr>
          <p:cNvPr id="15" name="Straight Connector 14" title="Divider Line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86716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man sitting at his desk with a book in his hand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00" y="0"/>
            <a:ext cx="5472000" cy="440054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80728" y="3819018"/>
            <a:ext cx="4974545" cy="1343025"/>
          </a:xfrm>
        </p:spPr>
        <p:txBody>
          <a:bodyPr/>
          <a:lstStyle/>
          <a:p>
            <a:r>
              <a:rPr lang="en-ZA" dirty="0" err="1"/>
              <a:t>Solución</a:t>
            </a:r>
            <a:endParaRPr lang="en-ZA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7" y="5226964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80727" y="5345875"/>
            <a:ext cx="4974545" cy="707513"/>
          </a:xfrm>
        </p:spPr>
        <p:txBody>
          <a:bodyPr/>
          <a:lstStyle/>
          <a:p>
            <a:r>
              <a:rPr lang="es-EC" dirty="0"/>
              <a:t>Informatizar el proceso, utilizando un portal web que cuente con una interfaz gráfica de usuario intuitiva y que acceda a una base de datos.</a:t>
            </a:r>
            <a:endParaRPr lang="en-US" dirty="0"/>
          </a:p>
        </p:txBody>
      </p:sp>
      <p:sp>
        <p:nvSpPr>
          <p:cNvPr id="16" name="Rectangle 15" title="Icon Background">
            <a:extLst>
              <a:ext uri="{FF2B5EF4-FFF2-40B4-BE49-F238E27FC236}">
                <a16:creationId xmlns:a16="http://schemas.microsoft.com/office/drawing/2014/main" id="{05860339-31F7-4884-957E-5C40F818EBB8}"/>
              </a:ext>
            </a:extLst>
          </p:cNvPr>
          <p:cNvSpPr/>
          <p:nvPr/>
        </p:nvSpPr>
        <p:spPr>
          <a:xfrm>
            <a:off x="663079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7CF8B318-D925-4AA4-A626-B915F8B96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9924" y="2691354"/>
            <a:ext cx="516155" cy="5161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2" y="4130531"/>
            <a:ext cx="1800000" cy="360000"/>
          </a:xfrm>
        </p:spPr>
        <p:txBody>
          <a:bodyPr/>
          <a:lstStyle/>
          <a:p>
            <a:r>
              <a:rPr lang="en-ZA" dirty="0" err="1"/>
              <a:t>Validez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 title="Divider Line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6414002" y="4614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8002" y="4764931"/>
            <a:ext cx="1800000" cy="720000"/>
          </a:xfrm>
        </p:spPr>
        <p:txBody>
          <a:bodyPr/>
          <a:lstStyle/>
          <a:p>
            <a:r>
              <a:rPr lang="en-ZA" dirty="0"/>
              <a:t>Se </a:t>
            </a:r>
            <a:r>
              <a:rPr lang="en-ZA" dirty="0" err="1"/>
              <a:t>validan</a:t>
            </a:r>
            <a:r>
              <a:rPr lang="en-ZA" dirty="0"/>
              <a:t> </a:t>
            </a:r>
            <a:r>
              <a:rPr lang="en-ZA" dirty="0" err="1"/>
              <a:t>los</a:t>
            </a:r>
            <a:r>
              <a:rPr lang="en-ZA" dirty="0"/>
              <a:t> </a:t>
            </a:r>
            <a:r>
              <a:rPr lang="en-ZA" dirty="0" err="1"/>
              <a:t>datos</a:t>
            </a:r>
            <a:r>
              <a:rPr lang="en-ZA" dirty="0"/>
              <a:t> a registrar, </a:t>
            </a:r>
            <a:r>
              <a:rPr lang="en-ZA" dirty="0" err="1"/>
              <a:t>garantizando</a:t>
            </a:r>
            <a:r>
              <a:rPr lang="en-ZA" dirty="0"/>
              <a:t> </a:t>
            </a:r>
            <a:r>
              <a:rPr lang="en-ZA" dirty="0" err="1"/>
              <a:t>información</a:t>
            </a:r>
            <a:r>
              <a:rPr lang="en-ZA" dirty="0"/>
              <a:t> </a:t>
            </a:r>
            <a:r>
              <a:rPr lang="en-ZA" dirty="0" err="1"/>
              <a:t>confiable</a:t>
            </a:r>
            <a:r>
              <a:rPr lang="en-ZA" dirty="0"/>
              <a:t>.</a:t>
            </a:r>
          </a:p>
        </p:txBody>
      </p:sp>
      <p:sp>
        <p:nvSpPr>
          <p:cNvPr id="15" name="Rectangle 14" title="Icon Background">
            <a:extLst>
              <a:ext uri="{FF2B5EF4-FFF2-40B4-BE49-F238E27FC236}">
                <a16:creationId xmlns:a16="http://schemas.microsoft.com/office/drawing/2014/main" id="{056960D0-0A22-4E28-82F3-B9AA805E96A4}"/>
              </a:ext>
            </a:extLst>
          </p:cNvPr>
          <p:cNvSpPr/>
          <p:nvPr/>
        </p:nvSpPr>
        <p:spPr>
          <a:xfrm>
            <a:off x="8545316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9" name="Graphic 28" descr="Grinning Face with Solid Fill">
            <a:extLst>
              <a:ext uri="{FF2B5EF4-FFF2-40B4-BE49-F238E27FC236}">
                <a16:creationId xmlns:a16="http://schemas.microsoft.com/office/drawing/2014/main" id="{87645AAE-99D6-4DF7-BBA8-ACD6942E16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4450" y="2691354"/>
            <a:ext cx="516155" cy="51615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02527" y="4130531"/>
            <a:ext cx="1800000" cy="360000"/>
          </a:xfrm>
        </p:spPr>
        <p:txBody>
          <a:bodyPr/>
          <a:lstStyle/>
          <a:p>
            <a:r>
              <a:rPr lang="en-ZA" dirty="0" err="1"/>
              <a:t>Facilidad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Connector 18" title="Divider Line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8328527" y="4614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2527" y="4764931"/>
            <a:ext cx="1800000" cy="720000"/>
          </a:xfrm>
        </p:spPr>
        <p:txBody>
          <a:bodyPr/>
          <a:lstStyle/>
          <a:p>
            <a:r>
              <a:rPr lang="en-ZA" dirty="0"/>
              <a:t>Una </a:t>
            </a:r>
            <a:r>
              <a:rPr lang="en-ZA" dirty="0" err="1"/>
              <a:t>interfaz</a:t>
            </a:r>
            <a:r>
              <a:rPr lang="en-ZA" dirty="0"/>
              <a:t> de </a:t>
            </a:r>
            <a:r>
              <a:rPr lang="en-ZA" dirty="0" err="1"/>
              <a:t>usuario</a:t>
            </a:r>
            <a:r>
              <a:rPr lang="en-ZA" dirty="0"/>
              <a:t> </a:t>
            </a:r>
            <a:r>
              <a:rPr lang="en-ZA" dirty="0" err="1"/>
              <a:t>sencilla</a:t>
            </a:r>
            <a:r>
              <a:rPr lang="en-ZA" dirty="0"/>
              <a:t> y </a:t>
            </a:r>
            <a:r>
              <a:rPr lang="en-ZA" dirty="0" err="1"/>
              <a:t>llamativa</a:t>
            </a:r>
            <a:r>
              <a:rPr lang="en-ZA" dirty="0"/>
              <a:t>.</a:t>
            </a:r>
          </a:p>
        </p:txBody>
      </p:sp>
      <p:sp>
        <p:nvSpPr>
          <p:cNvPr id="17" name="Rectangle 16" title="Icon Background">
            <a:extLst>
              <a:ext uri="{FF2B5EF4-FFF2-40B4-BE49-F238E27FC236}">
                <a16:creationId xmlns:a16="http://schemas.microsoft.com/office/drawing/2014/main" id="{7AEBBE7F-98BB-4059-8F15-7198C7DAC337}"/>
              </a:ext>
            </a:extLst>
          </p:cNvPr>
          <p:cNvSpPr/>
          <p:nvPr/>
        </p:nvSpPr>
        <p:spPr>
          <a:xfrm>
            <a:off x="1045984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7" name="Graphic 26" descr="Internet">
            <a:extLst>
              <a:ext uri="{FF2B5EF4-FFF2-40B4-BE49-F238E27FC236}">
                <a16:creationId xmlns:a16="http://schemas.microsoft.com/office/drawing/2014/main" id="{2BC353DF-7455-49A6-8C40-1E0630E1DA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58975" y="2691354"/>
            <a:ext cx="516155" cy="51615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17052" y="4130531"/>
            <a:ext cx="1800000" cy="360000"/>
          </a:xfrm>
        </p:spPr>
        <p:txBody>
          <a:bodyPr/>
          <a:lstStyle/>
          <a:p>
            <a:r>
              <a:rPr lang="en-ZA" dirty="0" err="1"/>
              <a:t>Acceso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Straight Connector 19" title="Divider Line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10243052" y="4614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7052" y="4764931"/>
            <a:ext cx="1800000" cy="720000"/>
          </a:xfrm>
        </p:spPr>
        <p:txBody>
          <a:bodyPr/>
          <a:lstStyle/>
          <a:p>
            <a:r>
              <a:rPr lang="en-ZA" dirty="0" err="1"/>
              <a:t>Todo</a:t>
            </a:r>
            <a:r>
              <a:rPr lang="en-ZA" dirty="0"/>
              <a:t> </a:t>
            </a:r>
            <a:r>
              <a:rPr lang="en-ZA" dirty="0" err="1"/>
              <a:t>es</a:t>
            </a:r>
            <a:r>
              <a:rPr lang="en-ZA" dirty="0"/>
              <a:t> a </a:t>
            </a:r>
            <a:r>
              <a:rPr lang="en-ZA" dirty="0" err="1"/>
              <a:t>través</a:t>
            </a:r>
            <a:r>
              <a:rPr lang="en-ZA" dirty="0"/>
              <a:t> del </a:t>
            </a:r>
            <a:r>
              <a:rPr lang="en-ZA" dirty="0" err="1"/>
              <a:t>poder</a:t>
            </a:r>
            <a:r>
              <a:rPr lang="en-ZA" dirty="0"/>
              <a:t> de la Web.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AE0D-88F0-4123-A369-92983D7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Nuestro</a:t>
            </a:r>
            <a:r>
              <a:rPr lang="en-ZA" dirty="0"/>
              <a:t> </a:t>
            </a:r>
            <a:r>
              <a:rPr lang="en-ZA" dirty="0" err="1"/>
              <a:t>producto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73866-C6DF-4447-8D2F-8A88CF14E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1582738"/>
            <a:ext cx="3975100" cy="1744662"/>
          </a:xfrm>
        </p:spPr>
        <p:txBody>
          <a:bodyPr/>
          <a:lstStyle/>
          <a:p>
            <a:r>
              <a:rPr lang="en-ZA" dirty="0"/>
              <a:t>El Portal de </a:t>
            </a:r>
            <a:r>
              <a:rPr lang="en-ZA" dirty="0" err="1"/>
              <a:t>Gestión</a:t>
            </a:r>
            <a:r>
              <a:rPr lang="en-ZA" dirty="0"/>
              <a:t> de </a:t>
            </a:r>
            <a:r>
              <a:rPr lang="en-ZA" dirty="0" err="1"/>
              <a:t>Informes</a:t>
            </a:r>
            <a:r>
              <a:rPr lang="en-ZA" dirty="0"/>
              <a:t> de </a:t>
            </a:r>
            <a:r>
              <a:rPr lang="en-ZA" dirty="0" err="1"/>
              <a:t>Actividades</a:t>
            </a:r>
            <a:r>
              <a:rPr lang="en-ZA" dirty="0"/>
              <a:t> </a:t>
            </a:r>
            <a:r>
              <a:rPr lang="en-ZA" dirty="0" err="1"/>
              <a:t>Realizadas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BC25F-F41F-4EE7-8166-FD25E15E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C" dirty="0"/>
              <a:t>Almacena la información de los informes, permite el registro de estos, notifica a los usuarios cuando deben entregar un informe y permite publicar noticias y artículos referentes a las actividades.</a:t>
            </a:r>
            <a:endParaRPr lang="en-ZA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24946F-C234-46EA-81F3-3B051E0F0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224" y="1444487"/>
            <a:ext cx="6965775" cy="393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ch Pitch Deck_SB - v6.potx" id="{93EB355F-44AA-4C3B-B422-06FEF3368D10}" vid="{6D3ED4B3-79CD-40AE-9163-46339FA987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402</Words>
  <Application>Microsoft Office PowerPoint</Application>
  <PresentationFormat>Widescreen</PresentationFormat>
  <Paragraphs>71</Paragraphs>
  <Slides>14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Tahoma</vt:lpstr>
      <vt:lpstr>Times New Roman</vt:lpstr>
      <vt:lpstr>Office Theme</vt:lpstr>
      <vt:lpstr>Portal de Gestión de Infomes de Actividades Realizadas</vt:lpstr>
      <vt:lpstr>Problema y Necesidades</vt:lpstr>
      <vt:lpstr>Problema</vt:lpstr>
      <vt:lpstr>Problema</vt:lpstr>
      <vt:lpstr>Necesidades</vt:lpstr>
      <vt:lpstr>Necesidades</vt:lpstr>
      <vt:lpstr>Nuestro producto</vt:lpstr>
      <vt:lpstr>Solución</vt:lpstr>
      <vt:lpstr>Nuestro producto</vt:lpstr>
      <vt:lpstr>Características principales</vt:lpstr>
      <vt:lpstr>Casos de Uso del Producto</vt:lpstr>
      <vt:lpstr>PowerPoint Presentation</vt:lpstr>
      <vt:lpstr>PowerPoint Presentation</vt:lpstr>
      <vt:lpstr>¡Gracias por su atención!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Portal de Gestión de Informes de Actividades Realizadas</dc:title>
  <dc:creator/>
  <cp:lastModifiedBy/>
  <cp:revision>1</cp:revision>
  <dcterms:created xsi:type="dcterms:W3CDTF">2018-11-14T12:49:31Z</dcterms:created>
  <dcterms:modified xsi:type="dcterms:W3CDTF">2018-11-21T20:56:38Z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2018-08-01T18:58:27.2090037Z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